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8"/>
  </p:notesMasterIdLst>
  <p:sldIdLst>
    <p:sldId id="2089" r:id="rId4"/>
    <p:sldId id="2498" r:id="rId5"/>
    <p:sldId id="2348" r:id="rId6"/>
    <p:sldId id="2361" r:id="rId7"/>
    <p:sldId id="2496" r:id="rId9"/>
    <p:sldId id="2489" r:id="rId10"/>
    <p:sldId id="228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2020" initials="2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7800"/>
    <a:srgbClr val="F18200"/>
    <a:srgbClr val="016434"/>
    <a:srgbClr val="0E6439"/>
    <a:srgbClr val="6A9F83"/>
    <a:srgbClr val="FEFFFF"/>
    <a:srgbClr val="ED7703"/>
    <a:srgbClr val="F08200"/>
    <a:srgbClr val="FCC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26" autoAdjust="0"/>
    <p:restoredTop sz="93669" autoAdjust="0"/>
  </p:normalViewPr>
  <p:slideViewPr>
    <p:cSldViewPr snapToGrid="0">
      <p:cViewPr varScale="1">
        <p:scale>
          <a:sx n="114" d="100"/>
          <a:sy n="114" d="100"/>
        </p:scale>
        <p:origin x="96" y="394"/>
      </p:cViewPr>
      <p:guideLst>
        <p:guide orient="horz" pos="2222"/>
        <p:guide pos="37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DF666-9E9E-4AB4-BD99-57C3E36A6E7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19204-C58B-4938-AF7B-6311FA51D01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12.jpe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900953"/>
            <a:ext cx="10515600" cy="1226764"/>
          </a:xfrm>
        </p:spPr>
        <p:txBody>
          <a:bodyPr/>
          <a:lstStyle>
            <a:lvl1pPr>
              <a:defRPr b="1">
                <a:solidFill>
                  <a:srgbClr val="01643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2252381"/>
            <a:ext cx="10515600" cy="392458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739587"/>
            <a:ext cx="2628900" cy="5437375"/>
          </a:xfrm>
        </p:spPr>
        <p:txBody>
          <a:bodyPr vert="eaVert"/>
          <a:lstStyle>
            <a:lvl1pPr>
              <a:defRPr>
                <a:solidFill>
                  <a:srgbClr val="01643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739587"/>
            <a:ext cx="7579659" cy="543737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907676" y="2871073"/>
            <a:ext cx="6376147" cy="1109256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>
                <a:solidFill>
                  <a:srgbClr val="01643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76" y="2105297"/>
            <a:ext cx="2850778" cy="485652"/>
          </a:xfrm>
          <a:prstGeom prst="rect">
            <a:avLst/>
          </a:prstGeom>
        </p:spPr>
      </p:pic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DC3E-1739-4D46-BF3C-B2DBDA91C4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9975-EB16-4728-B395-946C6B52CC9E}" type="slidenum">
              <a:rPr lang="zh-CN" altLang="en-US" smtClean="0"/>
            </a:fld>
            <a:endParaRPr lang="zh-CN" altLang="en-US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3"/>
          </p:nvPr>
        </p:nvSpPr>
        <p:spPr>
          <a:xfrm>
            <a:off x="907676" y="4052570"/>
            <a:ext cx="5023130" cy="914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781984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DC3E-1739-4D46-BF3C-B2DBDA91C4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9975-EB16-4728-B395-946C6B52CC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80215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DC3E-1739-4D46-BF3C-B2DBDA91C4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9975-EB16-4728-B395-946C6B52CC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80215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DC3E-1739-4D46-BF3C-B2DBDA91C4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9975-EB16-4728-B395-946C6B52CC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781984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DC3E-1739-4D46-BF3C-B2DBDA91C4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9975-EB16-4728-B395-946C6B52CC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422525"/>
            <a:ext cx="10515600" cy="1325563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532" y="1249037"/>
            <a:ext cx="3126937" cy="5326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4" y="0"/>
            <a:ext cx="12192000" cy="6858000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838200" y="2815618"/>
            <a:ext cx="10515600" cy="1226764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F182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658470" y="2432377"/>
            <a:ext cx="7451912" cy="1226764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rgbClr val="F182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608" y="1612108"/>
            <a:ext cx="2969069" cy="5058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970250"/>
            <a:ext cx="10515600" cy="1080434"/>
          </a:xfrm>
        </p:spPr>
        <p:txBody>
          <a:bodyPr/>
          <a:lstStyle>
            <a:lvl1pPr>
              <a:defRPr>
                <a:solidFill>
                  <a:srgbClr val="01643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2245659"/>
            <a:ext cx="10515600" cy="39313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>
              <p:custDataLst>
                <p:tags r:id="rId5"/>
              </p:custDataLst>
            </p:nvPr>
          </p:nvSpPr>
          <p:spPr>
            <a:xfrm>
              <a:off x="181429" y="257629"/>
              <a:ext cx="11829143" cy="6342742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solidFill>
                <a:schemeClr val="accent1"/>
              </a:solidFill>
            </a:ln>
            <a:effectLst>
              <a:outerShdw blurRad="63500" sx="102000" sy="102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n>
                  <a:solidFill>
                    <a:schemeClr val="accent1"/>
                  </a:solidFill>
                </a:ln>
                <a:latin typeface="Arial" panose="020B0604020202020204" pitchFamily="34" charset="0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2229742" y="2804160"/>
            <a:ext cx="7940719" cy="836695"/>
          </a:xfrm>
        </p:spPr>
        <p:txBody>
          <a:bodyPr lIns="91440" tIns="45720" rIns="91440" bIns="45720" anchor="b" anchorCtr="0">
            <a:normAutofit/>
          </a:bodyPr>
          <a:lstStyle>
            <a:lvl1pPr algn="ctr">
              <a:defRPr sz="4000" b="0" u="none" strike="noStrike" kern="1200" cap="none" spc="300" normalizeH="0" baseline="0">
                <a:solidFill>
                  <a:schemeClr val="accent1"/>
                </a:solidFill>
                <a:uFillTx/>
                <a:latin typeface="汉仪尚巍手书W" panose="00020600040101010101" pitchFamily="18" charset="-122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7"/>
            </p:custDataLst>
          </p:nvPr>
        </p:nvSpPr>
        <p:spPr>
          <a:xfrm>
            <a:off x="2229742" y="3743322"/>
            <a:ext cx="7940719" cy="1222378"/>
          </a:xfrm>
        </p:spPr>
        <p:txBody>
          <a:bodyPr lIns="91440" tIns="45720" rIns="91440" bIns="4572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DC3E-1739-4D46-BF3C-B2DBDA91C4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9975-EB16-4728-B395-946C6B52CC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317812"/>
            <a:ext cx="10515600" cy="1368798"/>
          </a:xfrm>
        </p:spPr>
        <p:txBody>
          <a:bodyPr anchor="b"/>
          <a:lstStyle>
            <a:lvl1pPr>
              <a:defRPr sz="6000" b="1">
                <a:solidFill>
                  <a:srgbClr val="01643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304977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873030"/>
            <a:ext cx="10515600" cy="1325563"/>
          </a:xfrm>
        </p:spPr>
        <p:txBody>
          <a:bodyPr/>
          <a:lstStyle>
            <a:lvl1pPr>
              <a:defRPr>
                <a:solidFill>
                  <a:srgbClr val="01643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2198593"/>
            <a:ext cx="5181600" cy="397836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2198593"/>
            <a:ext cx="5181600" cy="397837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988359"/>
            <a:ext cx="10515600" cy="1071377"/>
          </a:xfrm>
        </p:spPr>
        <p:txBody>
          <a:bodyPr/>
          <a:lstStyle>
            <a:lvl1pPr>
              <a:defRPr>
                <a:solidFill>
                  <a:srgbClr val="01643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2145087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968999"/>
            <a:ext cx="5157787" cy="321664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2145087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968999"/>
            <a:ext cx="5183188" cy="321664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167031"/>
            <a:ext cx="10515600" cy="1325563"/>
          </a:xfrm>
        </p:spPr>
        <p:txBody>
          <a:bodyPr/>
          <a:lstStyle>
            <a:lvl1pPr>
              <a:defRPr b="1">
                <a:solidFill>
                  <a:srgbClr val="F182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366682"/>
            <a:ext cx="3932237" cy="350230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rgbClr val="F182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306170"/>
            <a:ext cx="3932237" cy="35628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BE01-15F7-4721-B9A4-EC0B197B3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002DB-A83D-4646-93B2-BFEE42E9B04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7DC3E-1739-4D46-BF3C-B2DBDA91C4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49975-EB16-4728-B395-946C6B52CC9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.xml"/><Relationship Id="rId8" Type="http://schemas.openxmlformats.org/officeDocument/2006/relationships/image" Target="../media/image4.svg"/><Relationship Id="rId7" Type="http://schemas.openxmlformats.org/officeDocument/2006/relationships/image" Target="../media/image21.png"/><Relationship Id="rId6" Type="http://schemas.openxmlformats.org/officeDocument/2006/relationships/image" Target="../media/image3.svg"/><Relationship Id="rId5" Type="http://schemas.openxmlformats.org/officeDocument/2006/relationships/image" Target="../media/image20.png"/><Relationship Id="rId4" Type="http://schemas.openxmlformats.org/officeDocument/2006/relationships/image" Target="../media/image2.svg"/><Relationship Id="rId3" Type="http://schemas.openxmlformats.org/officeDocument/2006/relationships/image" Target="../media/image19.png"/><Relationship Id="rId2" Type="http://schemas.openxmlformats.org/officeDocument/2006/relationships/image" Target="../media/image1.sv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5.jpeg"/><Relationship Id="rId2" Type="http://schemas.openxmlformats.org/officeDocument/2006/relationships/tags" Target="../tags/tag9.xml"/><Relationship Id="rId1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30885" y="3373755"/>
            <a:ext cx="59531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4800" dirty="0">
                <a:solidFill>
                  <a:srgbClr val="E87800"/>
                </a:solidFill>
                <a:latin typeface="华文琥珀" panose="02010800040101010101" charset="-122"/>
                <a:ea typeface="华文琥珀" panose="02010800040101010101" charset="-122"/>
                <a:sym typeface="Arial" panose="020B0604020202020204" pitchFamily="34" charset="0"/>
              </a:rPr>
              <a:t>尚为集团简报</a:t>
            </a:r>
            <a:endParaRPr lang="zh-CN" altLang="en-US" sz="4800" dirty="0">
              <a:solidFill>
                <a:srgbClr val="E87800"/>
              </a:solidFill>
              <a:latin typeface="华文琥珀" panose="02010800040101010101" charset="-122"/>
              <a:ea typeface="华文琥珀" panose="0201080004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42"/>
          <p:cNvSpPr txBox="1"/>
          <p:nvPr/>
        </p:nvSpPr>
        <p:spPr>
          <a:xfrm>
            <a:off x="3869055" y="1024255"/>
            <a:ext cx="7652385" cy="51314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尚为集团成立于2008年，总部座落深圳，是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以半导体照明研发与应用、大屏显示系统与智能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控制为核心的集团企业，控股尚为伟业、尚为教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育、尚为光电、尚为健康等10家子公司，业务板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块全面涵括工业照明、教育照明、亮化照明、民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用照明、商业照明、国际照明、LED大屏显示系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统、智能控制系统八大领域，多年来服务于国家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电网、五大发电集团、中国铁路，中国石油、中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国石化、神华集团、公检法系统、教育系统等国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家支柱产业和领域，员工规模超3000人，获深圳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500强、宝安六类百强、专精特新、知识产权优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spcBef>
                <a:spcPts val="0"/>
              </a:spcBef>
              <a:spcAft>
                <a:spcPts val="0"/>
              </a:spcAft>
            </a:pPr>
            <a:r>
              <a:rPr sz="1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势企业、民营爱心企业称号。</a:t>
            </a:r>
            <a:endParaRPr sz="16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425" y="3194050"/>
            <a:ext cx="3103245" cy="20739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组合 11"/>
          <p:cNvGrpSpPr/>
          <p:nvPr/>
        </p:nvGrpSpPr>
        <p:grpSpPr>
          <a:xfrm>
            <a:off x="254635" y="1024255"/>
            <a:ext cx="3580130" cy="4636770"/>
            <a:chOff x="491" y="1613"/>
            <a:chExt cx="5638" cy="730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" y="2203"/>
              <a:ext cx="5639" cy="6712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3236" y="1613"/>
              <a:ext cx="1063" cy="142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p>
              <a:r>
                <a:rPr lang="zh-CN" altLang="en-US" sz="3200" b="1">
                  <a:solidFill>
                    <a:srgbClr val="F182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尚</a:t>
              </a:r>
              <a:r>
                <a:rPr lang="zh-CN" altLang="en-US" sz="3200" b="1" smtClean="0">
                  <a:solidFill>
                    <a:srgbClr val="F182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endParaRPr lang="zh-CN" altLang="en-US" sz="3200" b="1" dirty="0" smtClean="0">
                <a:solidFill>
                  <a:srgbClr val="F182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41" y="5509"/>
              <a:ext cx="1160" cy="158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p>
              <a:r>
                <a:rPr lang="zh-CN" altLang="en-US" sz="3600" b="1">
                  <a:solidFill>
                    <a:srgbClr val="F182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简介</a:t>
              </a:r>
              <a:endParaRPr lang="zh-CN" altLang="en-US" sz="3600" b="1">
                <a:solidFill>
                  <a:srgbClr val="F182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965" y="1197610"/>
            <a:ext cx="3108960" cy="1901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/>
          <p:nvPr>
            <p:ph type="title"/>
          </p:nvPr>
        </p:nvSpPr>
        <p:spPr>
          <a:xfrm>
            <a:off x="666750" y="781984"/>
            <a:ext cx="10515600" cy="1325563"/>
          </a:xfrm>
        </p:spPr>
        <p:txBody>
          <a:bodyPr/>
          <a:p>
            <a:r>
              <a:rPr lang="zh-CN" sz="3600" b="1">
                <a:solidFill>
                  <a:srgbClr val="E87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rPr>
              <a:t>集团架构及全国网络分布图</a:t>
            </a:r>
            <a:endParaRPr lang="zh-CN" altLang="en-US" sz="3600" b="1">
              <a:solidFill>
                <a:srgbClr val="E878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88340" y="2115820"/>
            <a:ext cx="10793095" cy="3919220"/>
            <a:chOff x="1320" y="3572"/>
            <a:chExt cx="16130" cy="5770"/>
          </a:xfrm>
        </p:grpSpPr>
        <p:pic>
          <p:nvPicPr>
            <p:cNvPr id="3" name="图片 2" descr="C:/Users/Admin/AppData/Local/Temp/picturescale_20211108162536/output_20211108162539.jpgoutput_2021110816253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20" y="3572"/>
              <a:ext cx="7974" cy="5767"/>
            </a:xfrm>
            <a:prstGeom prst="rect">
              <a:avLst/>
            </a:prstGeom>
          </p:spPr>
        </p:pic>
        <p:pic>
          <p:nvPicPr>
            <p:cNvPr id="5" name="图片 4" descr="未标题-2-0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88" y="3572"/>
              <a:ext cx="8162" cy="577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617345" y="3660775"/>
            <a:ext cx="32981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sz="2800" b="1" u="sng">
                <a:solidFill>
                  <a:srgbClr val="E87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工业照明+经营战略</a:t>
            </a:r>
            <a:endParaRPr lang="zh-CN" altLang="en-US" sz="2800" b="1" u="sng">
              <a:solidFill>
                <a:srgbClr val="E878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79145" y="4301490"/>
            <a:ext cx="503999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50000"/>
              </a:lnSpc>
            </a:pPr>
            <a:r>
              <a:rPr lang="zh-CN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延伸至大屏、教育照明、光电工程、国际照明、智能家居、视盟传媒等产业领域至2030，培养10名企业家100名创业者，实现万人团队百亿目标。</a:t>
            </a:r>
            <a:br>
              <a:rPr lang="zh-CN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</a:br>
            <a:endParaRPr lang="zh-CN" altLang="en-US" b="1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00085" y="1225550"/>
            <a:ext cx="30276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sz="2800" b="1" u="sng">
                <a:solidFill>
                  <a:srgbClr val="E87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软硬兼施技术战略</a:t>
            </a:r>
            <a:endParaRPr lang="zh-CN" sz="2800" b="1" u="sng">
              <a:solidFill>
                <a:srgbClr val="E878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02525" y="1822450"/>
            <a:ext cx="379031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50000"/>
              </a:lnSpc>
            </a:pPr>
            <a:r>
              <a:rPr lang="zh-CN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年投入经费5000万，坚决从产品输出升级为工业物联网方案输出。</a:t>
            </a:r>
            <a:endParaRPr lang="en-US" altLang="zh-CN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74685" y="3333750"/>
            <a:ext cx="26720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sz="2800" b="1" u="sng">
                <a:solidFill>
                  <a:srgbClr val="E87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智能大制造战略</a:t>
            </a:r>
            <a:endParaRPr lang="zh-CN" sz="2800" b="1" u="sng">
              <a:solidFill>
                <a:srgbClr val="E878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502525" y="3981450"/>
            <a:ext cx="367919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50000"/>
              </a:lnSpc>
            </a:pPr>
            <a:r>
              <a:rPr lang="zh-CN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主要工序产业化，逐步建成电源制造厂、电池制造厂、灯杆制造厂、LED贴片厂、压铸厂、机加工厂、装配制造厂、物流公司等。</a:t>
            </a:r>
            <a:endParaRPr lang="zh-CN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pic>
        <p:nvPicPr>
          <p:cNvPr id="15" name="图片 14" descr="21541404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851535" y="3528060"/>
            <a:ext cx="787400" cy="787400"/>
          </a:xfrm>
          <a:prstGeom prst="rect">
            <a:avLst/>
          </a:prstGeom>
        </p:spPr>
      </p:pic>
      <p:pic>
        <p:nvPicPr>
          <p:cNvPr id="16" name="图片 15" descr="2154141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02525" y="1092835"/>
            <a:ext cx="787400" cy="787400"/>
          </a:xfrm>
          <a:prstGeom prst="rect">
            <a:avLst/>
          </a:prstGeom>
        </p:spPr>
      </p:pic>
      <p:pic>
        <p:nvPicPr>
          <p:cNvPr id="17" name="图片 16" descr="21541406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02525" y="3201035"/>
            <a:ext cx="787400" cy="787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89100" y="2309495"/>
            <a:ext cx="1016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企业家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3420" y="1921510"/>
            <a:ext cx="15093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smtClean="0">
                <a:solidFill>
                  <a:srgbClr val="E57E1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100</a:t>
            </a:r>
            <a:endParaRPr lang="zh-CN" altLang="zh-CN" sz="4000" b="1" smtClean="0">
              <a:solidFill>
                <a:srgbClr val="E57E1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07515" y="2028825"/>
            <a:ext cx="389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iconfont-11255-5323802"/>
          <p:cNvSpPr/>
          <p:nvPr/>
        </p:nvSpPr>
        <p:spPr>
          <a:xfrm>
            <a:off x="875665" y="1155065"/>
            <a:ext cx="736600" cy="675005"/>
          </a:xfrm>
          <a:custGeom>
            <a:avLst/>
            <a:gdLst>
              <a:gd name="T0" fmla="*/ 487 w 10363"/>
              <a:gd name="T1" fmla="*/ 4210 h 10361"/>
              <a:gd name="T2" fmla="*/ 1458 w 10363"/>
              <a:gd name="T3" fmla="*/ 4210 h 10361"/>
              <a:gd name="T4" fmla="*/ 1945 w 10363"/>
              <a:gd name="T5" fmla="*/ 3724 h 10361"/>
              <a:gd name="T6" fmla="*/ 1458 w 10363"/>
              <a:gd name="T7" fmla="*/ 3237 h 10361"/>
              <a:gd name="T8" fmla="*/ 487 w 10363"/>
              <a:gd name="T9" fmla="*/ 3237 h 10361"/>
              <a:gd name="T10" fmla="*/ 1 w 10363"/>
              <a:gd name="T11" fmla="*/ 3724 h 10361"/>
              <a:gd name="T12" fmla="*/ 487 w 10363"/>
              <a:gd name="T13" fmla="*/ 4210 h 10361"/>
              <a:gd name="T14" fmla="*/ 1943 w 10363"/>
              <a:gd name="T15" fmla="*/ 6639 h 10361"/>
              <a:gd name="T16" fmla="*/ 1457 w 10363"/>
              <a:gd name="T17" fmla="*/ 6152 h 10361"/>
              <a:gd name="T18" fmla="*/ 486 w 10363"/>
              <a:gd name="T19" fmla="*/ 6152 h 10361"/>
              <a:gd name="T20" fmla="*/ 0 w 10363"/>
              <a:gd name="T21" fmla="*/ 6639 h 10361"/>
              <a:gd name="T22" fmla="*/ 486 w 10363"/>
              <a:gd name="T23" fmla="*/ 7125 h 10361"/>
              <a:gd name="T24" fmla="*/ 1457 w 10363"/>
              <a:gd name="T25" fmla="*/ 7125 h 10361"/>
              <a:gd name="T26" fmla="*/ 1943 w 10363"/>
              <a:gd name="T27" fmla="*/ 6639 h 10361"/>
              <a:gd name="T28" fmla="*/ 9716 w 10363"/>
              <a:gd name="T29" fmla="*/ 0 h 10361"/>
              <a:gd name="T30" fmla="*/ 1620 w 10363"/>
              <a:gd name="T31" fmla="*/ 0 h 10361"/>
              <a:gd name="T32" fmla="*/ 972 w 10363"/>
              <a:gd name="T33" fmla="*/ 647 h 10361"/>
              <a:gd name="T34" fmla="*/ 972 w 10363"/>
              <a:gd name="T35" fmla="*/ 3076 h 10361"/>
              <a:gd name="T36" fmla="*/ 1458 w 10363"/>
              <a:gd name="T37" fmla="*/ 3076 h 10361"/>
              <a:gd name="T38" fmla="*/ 2106 w 10363"/>
              <a:gd name="T39" fmla="*/ 3724 h 10361"/>
              <a:gd name="T40" fmla="*/ 1458 w 10363"/>
              <a:gd name="T41" fmla="*/ 4371 h 10361"/>
              <a:gd name="T42" fmla="*/ 972 w 10363"/>
              <a:gd name="T43" fmla="*/ 4371 h 10361"/>
              <a:gd name="T44" fmla="*/ 972 w 10363"/>
              <a:gd name="T45" fmla="*/ 5990 h 10361"/>
              <a:gd name="T46" fmla="*/ 1458 w 10363"/>
              <a:gd name="T47" fmla="*/ 5990 h 10361"/>
              <a:gd name="T48" fmla="*/ 2106 w 10363"/>
              <a:gd name="T49" fmla="*/ 6637 h 10361"/>
              <a:gd name="T50" fmla="*/ 1458 w 10363"/>
              <a:gd name="T51" fmla="*/ 7285 h 10361"/>
              <a:gd name="T52" fmla="*/ 972 w 10363"/>
              <a:gd name="T53" fmla="*/ 7285 h 10361"/>
              <a:gd name="T54" fmla="*/ 972 w 10363"/>
              <a:gd name="T55" fmla="*/ 9713 h 10361"/>
              <a:gd name="T56" fmla="*/ 1619 w 10363"/>
              <a:gd name="T57" fmla="*/ 10361 h 10361"/>
              <a:gd name="T58" fmla="*/ 9716 w 10363"/>
              <a:gd name="T59" fmla="*/ 10361 h 10361"/>
              <a:gd name="T60" fmla="*/ 10363 w 10363"/>
              <a:gd name="T61" fmla="*/ 9713 h 10361"/>
              <a:gd name="T62" fmla="*/ 10363 w 10363"/>
              <a:gd name="T63" fmla="*/ 647 h 10361"/>
              <a:gd name="T64" fmla="*/ 9716 w 10363"/>
              <a:gd name="T65" fmla="*/ 0 h 10361"/>
              <a:gd name="T66" fmla="*/ 5825 w 10363"/>
              <a:gd name="T67" fmla="*/ 9037 h 10361"/>
              <a:gd name="T68" fmla="*/ 3991 w 10363"/>
              <a:gd name="T69" fmla="*/ 7900 h 10361"/>
              <a:gd name="T70" fmla="*/ 5266 w 10363"/>
              <a:gd name="T71" fmla="*/ 3292 h 10361"/>
              <a:gd name="T72" fmla="*/ 4221 w 10363"/>
              <a:gd name="T73" fmla="*/ 1992 h 10361"/>
              <a:gd name="T74" fmla="*/ 4528 w 10363"/>
              <a:gd name="T75" fmla="*/ 1704 h 10361"/>
              <a:gd name="T76" fmla="*/ 7140 w 10363"/>
              <a:gd name="T77" fmla="*/ 1704 h 10361"/>
              <a:gd name="T78" fmla="*/ 7370 w 10363"/>
              <a:gd name="T79" fmla="*/ 1992 h 10361"/>
              <a:gd name="T80" fmla="*/ 6382 w 10363"/>
              <a:gd name="T81" fmla="*/ 3292 h 10361"/>
              <a:gd name="T82" fmla="*/ 7657 w 10363"/>
              <a:gd name="T83" fmla="*/ 7900 h 10361"/>
              <a:gd name="T84" fmla="*/ 5825 w 10363"/>
              <a:gd name="T85" fmla="*/ 9037 h 10361"/>
              <a:gd name="T86" fmla="*/ 7940 w 10363"/>
              <a:gd name="T87" fmla="*/ 5867 h 10361"/>
              <a:gd name="T88" fmla="*/ 7591 w 10363"/>
              <a:gd name="T89" fmla="*/ 6370 h 10361"/>
              <a:gd name="T90" fmla="*/ 6660 w 10363"/>
              <a:gd name="T91" fmla="*/ 3370 h 10361"/>
              <a:gd name="T92" fmla="*/ 7952 w 10363"/>
              <a:gd name="T93" fmla="*/ 5516 h 10361"/>
              <a:gd name="T94" fmla="*/ 7940 w 10363"/>
              <a:gd name="T95" fmla="*/ 5867 h 10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363" h="10361">
                <a:moveTo>
                  <a:pt x="487" y="4210"/>
                </a:moveTo>
                <a:lnTo>
                  <a:pt x="1458" y="4210"/>
                </a:lnTo>
                <a:cubicBezTo>
                  <a:pt x="1727" y="4210"/>
                  <a:pt x="1945" y="3992"/>
                  <a:pt x="1945" y="3724"/>
                </a:cubicBezTo>
                <a:cubicBezTo>
                  <a:pt x="1945" y="3455"/>
                  <a:pt x="1727" y="3237"/>
                  <a:pt x="1458" y="3237"/>
                </a:cubicBezTo>
                <a:lnTo>
                  <a:pt x="487" y="3237"/>
                </a:lnTo>
                <a:cubicBezTo>
                  <a:pt x="218" y="3237"/>
                  <a:pt x="1" y="3455"/>
                  <a:pt x="1" y="3724"/>
                </a:cubicBezTo>
                <a:cubicBezTo>
                  <a:pt x="1" y="3992"/>
                  <a:pt x="218" y="4210"/>
                  <a:pt x="487" y="4210"/>
                </a:cubicBezTo>
                <a:close/>
                <a:moveTo>
                  <a:pt x="1943" y="6639"/>
                </a:moveTo>
                <a:cubicBezTo>
                  <a:pt x="1943" y="6370"/>
                  <a:pt x="1726" y="6152"/>
                  <a:pt x="1457" y="6152"/>
                </a:cubicBezTo>
                <a:lnTo>
                  <a:pt x="486" y="6152"/>
                </a:lnTo>
                <a:cubicBezTo>
                  <a:pt x="217" y="6152"/>
                  <a:pt x="0" y="6370"/>
                  <a:pt x="0" y="6639"/>
                </a:cubicBezTo>
                <a:cubicBezTo>
                  <a:pt x="0" y="6907"/>
                  <a:pt x="217" y="7125"/>
                  <a:pt x="486" y="7125"/>
                </a:cubicBezTo>
                <a:lnTo>
                  <a:pt x="1457" y="7125"/>
                </a:lnTo>
                <a:cubicBezTo>
                  <a:pt x="1726" y="7124"/>
                  <a:pt x="1943" y="6906"/>
                  <a:pt x="1943" y="6639"/>
                </a:cubicBezTo>
                <a:close/>
                <a:moveTo>
                  <a:pt x="9716" y="0"/>
                </a:moveTo>
                <a:lnTo>
                  <a:pt x="1620" y="0"/>
                </a:lnTo>
                <a:cubicBezTo>
                  <a:pt x="1262" y="0"/>
                  <a:pt x="972" y="290"/>
                  <a:pt x="972" y="647"/>
                </a:cubicBezTo>
                <a:lnTo>
                  <a:pt x="972" y="3076"/>
                </a:lnTo>
                <a:lnTo>
                  <a:pt x="1458" y="3076"/>
                </a:lnTo>
                <a:cubicBezTo>
                  <a:pt x="1816" y="3076"/>
                  <a:pt x="2106" y="3366"/>
                  <a:pt x="2106" y="3724"/>
                </a:cubicBezTo>
                <a:cubicBezTo>
                  <a:pt x="2106" y="4081"/>
                  <a:pt x="1816" y="4371"/>
                  <a:pt x="1458" y="4371"/>
                </a:cubicBezTo>
                <a:lnTo>
                  <a:pt x="972" y="4371"/>
                </a:lnTo>
                <a:lnTo>
                  <a:pt x="972" y="5990"/>
                </a:lnTo>
                <a:lnTo>
                  <a:pt x="1458" y="5990"/>
                </a:lnTo>
                <a:cubicBezTo>
                  <a:pt x="1816" y="5990"/>
                  <a:pt x="2106" y="6280"/>
                  <a:pt x="2106" y="6637"/>
                </a:cubicBezTo>
                <a:cubicBezTo>
                  <a:pt x="2106" y="6995"/>
                  <a:pt x="1816" y="7285"/>
                  <a:pt x="1458" y="7285"/>
                </a:cubicBezTo>
                <a:lnTo>
                  <a:pt x="972" y="7285"/>
                </a:lnTo>
                <a:lnTo>
                  <a:pt x="972" y="9713"/>
                </a:lnTo>
                <a:cubicBezTo>
                  <a:pt x="972" y="10071"/>
                  <a:pt x="1262" y="10361"/>
                  <a:pt x="1619" y="10361"/>
                </a:cubicBezTo>
                <a:lnTo>
                  <a:pt x="9716" y="10361"/>
                </a:lnTo>
                <a:cubicBezTo>
                  <a:pt x="10073" y="10361"/>
                  <a:pt x="10363" y="10071"/>
                  <a:pt x="10363" y="9713"/>
                </a:cubicBezTo>
                <a:lnTo>
                  <a:pt x="10363" y="647"/>
                </a:lnTo>
                <a:cubicBezTo>
                  <a:pt x="10363" y="290"/>
                  <a:pt x="10073" y="0"/>
                  <a:pt x="9716" y="0"/>
                </a:cubicBezTo>
                <a:close/>
                <a:moveTo>
                  <a:pt x="5825" y="9037"/>
                </a:moveTo>
                <a:cubicBezTo>
                  <a:pt x="5630" y="9037"/>
                  <a:pt x="3991" y="8142"/>
                  <a:pt x="3991" y="7900"/>
                </a:cubicBezTo>
                <a:cubicBezTo>
                  <a:pt x="3991" y="7657"/>
                  <a:pt x="5266" y="3292"/>
                  <a:pt x="5266" y="3292"/>
                </a:cubicBezTo>
                <a:lnTo>
                  <a:pt x="4221" y="1992"/>
                </a:lnTo>
                <a:cubicBezTo>
                  <a:pt x="4221" y="1992"/>
                  <a:pt x="4067" y="1704"/>
                  <a:pt x="4528" y="1704"/>
                </a:cubicBezTo>
                <a:lnTo>
                  <a:pt x="7140" y="1704"/>
                </a:lnTo>
                <a:cubicBezTo>
                  <a:pt x="7601" y="1704"/>
                  <a:pt x="7370" y="1992"/>
                  <a:pt x="7370" y="1992"/>
                </a:cubicBezTo>
                <a:lnTo>
                  <a:pt x="6382" y="3292"/>
                </a:lnTo>
                <a:cubicBezTo>
                  <a:pt x="6382" y="3292"/>
                  <a:pt x="7657" y="7684"/>
                  <a:pt x="7657" y="7900"/>
                </a:cubicBezTo>
                <a:cubicBezTo>
                  <a:pt x="7658" y="8116"/>
                  <a:pt x="6020" y="9037"/>
                  <a:pt x="5825" y="9037"/>
                </a:cubicBezTo>
                <a:close/>
                <a:moveTo>
                  <a:pt x="7940" y="5867"/>
                </a:moveTo>
                <a:lnTo>
                  <a:pt x="7591" y="6370"/>
                </a:lnTo>
                <a:lnTo>
                  <a:pt x="6660" y="3370"/>
                </a:lnTo>
                <a:lnTo>
                  <a:pt x="7952" y="5516"/>
                </a:lnTo>
                <a:cubicBezTo>
                  <a:pt x="8010" y="5615"/>
                  <a:pt x="8005" y="5774"/>
                  <a:pt x="7940" y="5867"/>
                </a:cubicBezTo>
                <a:close/>
              </a:path>
            </a:pathLst>
          </a:custGeom>
          <a:solidFill>
            <a:srgbClr val="F1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组合 20"/>
          <p:cNvGrpSpPr/>
          <p:nvPr/>
        </p:nvGrpSpPr>
        <p:grpSpPr>
          <a:xfrm rot="0">
            <a:off x="2560955" y="1315085"/>
            <a:ext cx="2481312" cy="1348057"/>
            <a:chOff x="341" y="5984"/>
            <a:chExt cx="4246" cy="2306"/>
          </a:xfrm>
        </p:grpSpPr>
        <p:sp>
          <p:nvSpPr>
            <p:cNvPr id="11" name="文本框 10"/>
            <p:cNvSpPr txBox="1"/>
            <p:nvPr/>
          </p:nvSpPr>
          <p:spPr>
            <a:xfrm>
              <a:off x="2590" y="7660"/>
              <a:ext cx="1997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创业者</a:t>
              </a:r>
              <a:endParaRPr lang="zh-CN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41" y="6995"/>
              <a:ext cx="2584" cy="1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4000" b="1" smtClean="0">
                  <a:solidFill>
                    <a:srgbClr val="E57E1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10</a:t>
              </a:r>
              <a:r>
                <a:rPr lang="en-US" altLang="zh-CN" sz="4000" b="1" smtClean="0">
                  <a:solidFill>
                    <a:srgbClr val="E57E1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</a:t>
              </a:r>
              <a:r>
                <a:rPr lang="zh-CN" altLang="zh-CN" sz="4000" b="1" smtClean="0">
                  <a:solidFill>
                    <a:srgbClr val="E57E1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</a:t>
              </a:r>
              <a:endParaRPr lang="zh-CN" altLang="zh-CN" sz="4000" b="1" smtClean="0">
                <a:solidFill>
                  <a:srgbClr val="E57E1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640" y="7178"/>
              <a:ext cx="667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个</a:t>
              </a:r>
              <a:endParaRPr lang="zh-CN" altLang="zh-CN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19" name="iconfont-11255-5323802"/>
            <p:cNvSpPr/>
            <p:nvPr/>
          </p:nvSpPr>
          <p:spPr>
            <a:xfrm>
              <a:off x="653" y="5984"/>
              <a:ext cx="1260" cy="935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rgbClr val="F18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6373495" y="2234565"/>
            <a:ext cx="8464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家庭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52340" y="1905635"/>
            <a:ext cx="17748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smtClean="0">
                <a:solidFill>
                  <a:srgbClr val="E57E1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10</a:t>
            </a:r>
            <a:r>
              <a:rPr lang="en-US" altLang="zh-CN" sz="4000" b="1" smtClean="0">
                <a:solidFill>
                  <a:srgbClr val="E57E1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00</a:t>
            </a:r>
            <a:r>
              <a:rPr lang="zh-CN" altLang="zh-CN" sz="4000" b="1" smtClean="0">
                <a:solidFill>
                  <a:srgbClr val="E57E1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0</a:t>
            </a:r>
            <a:endParaRPr lang="zh-CN" altLang="zh-CN" sz="4000" b="1" smtClean="0">
              <a:solidFill>
                <a:srgbClr val="E57E1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09690" y="2000250"/>
            <a:ext cx="400685" cy="35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6" name="图片 25" descr="3644876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949825" y="1250950"/>
            <a:ext cx="628650" cy="628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/>
          <p:nvPr>
            <p:ph type="title"/>
          </p:nvPr>
        </p:nvSpPr>
        <p:spPr>
          <a:xfrm>
            <a:off x="768350" y="600374"/>
            <a:ext cx="10515600" cy="1325563"/>
          </a:xfrm>
        </p:spPr>
        <p:txBody>
          <a:bodyPr/>
          <a:p>
            <a:r>
              <a:rPr lang="zh-CN" sz="3600" b="1">
                <a:solidFill>
                  <a:srgbClr val="E87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+mn-ea"/>
              </a:rPr>
              <a:t>十年纲要总体目标</a:t>
            </a:r>
            <a:endParaRPr lang="zh-CN" sz="3600" b="1">
              <a:solidFill>
                <a:srgbClr val="E878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20728" y="1814219"/>
            <a:ext cx="3506657" cy="9220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p>
            <a:pPr marL="285750" indent="-285750" fontAlgn="auto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前五年平均增长率达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后五年平均增长率保持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71883" y="2924411"/>
            <a:ext cx="4693477" cy="9220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2030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实现万人团队、百亿产值目标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20728" y="4020473"/>
            <a:ext cx="4882483" cy="15024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p>
            <a:pPr marL="411480" indent="-411480" defTabSz="9144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从传统专业照明灯具升级成智能照明集团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55600" indent="-355600" defTabSz="9144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全方位构成工业、商业、民用智能照明系统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55600" indent="-355600" defTabSz="9144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打造工业物联网照明大数据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 descr="微信图片_202111121340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315" y="1720850"/>
            <a:ext cx="5955665" cy="3178810"/>
          </a:xfrm>
          <a:prstGeom prst="rect">
            <a:avLst/>
          </a:prstGeom>
        </p:spPr>
      </p:pic>
      <p:pic>
        <p:nvPicPr>
          <p:cNvPr id="8" name="图片 7" descr="微信图片_202111121342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15" y="5029835"/>
            <a:ext cx="5955030" cy="4591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2145" y="446555"/>
            <a:ext cx="10515600" cy="1325563"/>
          </a:xfrm>
        </p:spPr>
        <p:txBody>
          <a:bodyPr>
            <a:normAutofit/>
          </a:bodyPr>
          <a:p>
            <a:r>
              <a:rPr lang="zh-CN" altLang="en-US" sz="3600" b="1">
                <a:solidFill>
                  <a:srgbClr val="E87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十年如一日，提供可持续的社会救援超过</a:t>
            </a:r>
            <a:r>
              <a:rPr lang="en-US" altLang="zh-CN" sz="3600" b="1">
                <a:solidFill>
                  <a:srgbClr val="E87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1000</a:t>
            </a:r>
            <a:r>
              <a:rPr lang="zh-CN" altLang="en-US" sz="3600" b="1">
                <a:solidFill>
                  <a:srgbClr val="E87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场</a:t>
            </a:r>
            <a:endParaRPr lang="zh-CN" altLang="en-US" sz="3600" b="1">
              <a:solidFill>
                <a:srgbClr val="E878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 descr="C:/Users/Admin/AppData/Local/Temp/picturescale_20211108165457/output_20211108165458.pngoutput_202111081654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1835" y="1538605"/>
            <a:ext cx="10757535" cy="1913255"/>
          </a:xfrm>
          <a:prstGeom prst="rect">
            <a:avLst/>
          </a:prstGeom>
        </p:spPr>
      </p:pic>
      <p:graphicFrame>
        <p:nvGraphicFramePr>
          <p:cNvPr id="8" name="表格 7"/>
          <p:cNvGraphicFramePr/>
          <p:nvPr>
            <p:custDataLst>
              <p:tags r:id="rId2"/>
            </p:custDataLst>
          </p:nvPr>
        </p:nvGraphicFramePr>
        <p:xfrm>
          <a:off x="7366000" y="3555365"/>
          <a:ext cx="4104005" cy="264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265"/>
                <a:gridCol w="2872740"/>
              </a:tblGrid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时 间</a:t>
                      </a:r>
                      <a:endParaRPr lang="zh-CN" altLang="en-US" sz="8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0404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地</a:t>
                      </a:r>
                      <a:r>
                        <a:rPr lang="en-US" sz="800" b="1">
                          <a:solidFill>
                            <a:srgbClr val="FFFFFF"/>
                          </a:solidFill>
                          <a:latin typeface="宋体" panose="02010600030101010101" pitchFamily="2" charset="-122"/>
                        </a:rPr>
                        <a:t>  </a:t>
                      </a:r>
                      <a:r>
                        <a:rPr lang="zh-CN" sz="8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点</a:t>
                      </a:r>
                      <a:endParaRPr lang="zh-CN" altLang="en-US" sz="8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8F33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2021/1/10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山东烟台矿场爆炸事故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2021/1/12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河北疫情隔离所建设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2021/4/11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丰源煤矿透水事故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2021/4/21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威海市“中华富强”号客货滚装船冒烟现场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2021/5/1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江苏风灾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2021/5/18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大理州漾濞县地震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2021/6/13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湖北省十堰市燃气爆炸救援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2021/7/12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苏州市吴江区松陵街道酒店附属用房坍塌现场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2021/7/15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珠海隧道透水现场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2021/7/19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河南郑州洪水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2021/8/14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柴达尔煤矿崩塌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2021/9/16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泸州地震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2021/9/20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牂牁江客船侧翻事故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2021/10/6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山西暴雨救援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1651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800" b="0">
                          <a:solidFill>
                            <a:srgbClr val="404040"/>
                          </a:solidFill>
                          <a:latin typeface="宋体" panose="02010600030101010101" pitchFamily="2" charset="-122"/>
                        </a:rPr>
                        <a:t>2021/10/26</a:t>
                      </a:r>
                      <a:endParaRPr lang="en-US" altLang="en-US" sz="800" b="0">
                        <a:solidFill>
                          <a:srgbClr val="40404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F58F33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800" b="0">
                          <a:solidFill>
                            <a:srgbClr val="40404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西藏林芝发生山火</a:t>
                      </a:r>
                      <a:endParaRPr lang="zh-CN" altLang="en-US" sz="800" b="0">
                        <a:solidFill>
                          <a:srgbClr val="40404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19050">
                      <a:solidFill>
                        <a:srgbClr val="FFFFFF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rgbClr val="F58F33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" name="图片 8" descr="C:/Users/Admin/AppData/Local/Temp/picturescale_20211108180023/output_20211108180024.jpgoutput_202111081800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95" y="3555365"/>
            <a:ext cx="6634480" cy="28848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THE END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TABLE_BEAUTIFY" val="smartTable{ea64835c-9ad5-410a-9e75-07c637cb7c6c}"/>
  <p:tag name="TABLE_EMPHASIZE_COLOR" val="16092979"/>
  <p:tag name="TABLE_SKINIDX" val="1"/>
  <p:tag name="TABLE_COLORIDX" val="b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894</Words>
  <Application>WPS 演示</Application>
  <PresentationFormat>宽屏</PresentationFormat>
  <Paragraphs>131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楷体</vt:lpstr>
      <vt:lpstr>汉仪尚巍手书W</vt:lpstr>
      <vt:lpstr>华文琥珀</vt:lpstr>
      <vt:lpstr>黑体</vt:lpstr>
      <vt:lpstr>Arial Unicode MS</vt:lpstr>
      <vt:lpstr>等线 Light</vt:lpstr>
      <vt:lpstr>等线</vt:lpstr>
      <vt:lpstr>Calibri Light</vt:lpstr>
      <vt:lpstr>Calibri</vt:lpstr>
      <vt:lpstr>自定义设计方案</vt:lpstr>
      <vt:lpstr>第一PPT，www.1ppt.com</vt:lpstr>
      <vt:lpstr>PowerPoint 演示文稿</vt:lpstr>
      <vt:lpstr>PowerPoint 演示文稿</vt:lpstr>
      <vt:lpstr>集团架构及全国网络分布图</vt:lpstr>
      <vt:lpstr>PowerPoint 演示文稿</vt:lpstr>
      <vt:lpstr>十年纲要总体目标</vt:lpstr>
      <vt:lpstr>十年如一日，提供可持续的社会救援超过1000场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叶 丹林</dc:creator>
  <cp:lastModifiedBy>panshi</cp:lastModifiedBy>
  <cp:revision>374</cp:revision>
  <dcterms:created xsi:type="dcterms:W3CDTF">2020-12-21T15:01:00Z</dcterms:created>
  <dcterms:modified xsi:type="dcterms:W3CDTF">2022-04-12T04:26:21Z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CA78BFF760154065B66E28FD04E7AD4C</vt:lpwstr>
  </property>
</Properties>
</file>